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10"/>
  </p:notesMasterIdLst>
  <p:sldIdLst>
    <p:sldId id="256" r:id="rId3"/>
    <p:sldId id="257" r:id="rId4"/>
    <p:sldId id="267" r:id="rId5"/>
    <p:sldId id="268" r:id="rId6"/>
    <p:sldId id="259" r:id="rId7"/>
    <p:sldId id="260" r:id="rId8"/>
    <p:sldId id="263"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47A9"/>
    <a:srgbClr val="0317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E822E6-FF3C-461D-A416-48CD5F91796F}" v="13" dt="2026-06-03T19:49:12.410"/>
    <p1510:client id="{FEB83E99-1BAB-4382-8DFE-C120A4C3B7DA}" v="3" dt="2026-06-03T14:39:08.562"/>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8" d="100"/>
          <a:sy n="98" d="100"/>
        </p:scale>
        <p:origin x="90" y="27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txBody>
          <a:bodyPr/>
          <a:lstStyle/>
          <a:p>
            <a:endParaRPr lang="es-CL"/>
          </a:p>
        </p:txBody>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3d783cb6c4b_3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txBody>
          <a:bodyPr/>
          <a:lstStyle/>
          <a:p>
            <a:endParaRPr lang="es-CL"/>
          </a:p>
        </p:txBody>
      </p:sp>
      <p:sp>
        <p:nvSpPr>
          <p:cNvPr id="97" name="Google Shape;97;g3d783cb6c4b_3_4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3d783cb6c4b_3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txBody>
          <a:bodyPr/>
          <a:lstStyle/>
          <a:p>
            <a:endParaRPr lang="es-CL"/>
          </a:p>
        </p:txBody>
      </p:sp>
      <p:sp>
        <p:nvSpPr>
          <p:cNvPr id="107" name="Google Shape;107;g3d783cb6c4b_3_5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a:extLst>
            <a:ext uri="{FF2B5EF4-FFF2-40B4-BE49-F238E27FC236}">
              <a16:creationId xmlns:a16="http://schemas.microsoft.com/office/drawing/2014/main" id="{1CF76F0F-F8DE-5E52-2DCD-B641F23E3375}"/>
            </a:ext>
          </a:extLst>
        </p:cNvPr>
        <p:cNvGrpSpPr/>
        <p:nvPr/>
      </p:nvGrpSpPr>
      <p:grpSpPr>
        <a:xfrm>
          <a:off x="0" y="0"/>
          <a:ext cx="0" cy="0"/>
          <a:chOff x="0" y="0"/>
          <a:chExt cx="0" cy="0"/>
        </a:xfrm>
      </p:grpSpPr>
      <p:sp>
        <p:nvSpPr>
          <p:cNvPr id="106" name="Google Shape;106;g3d783cb6c4b_3_55:notes">
            <a:extLst>
              <a:ext uri="{FF2B5EF4-FFF2-40B4-BE49-F238E27FC236}">
                <a16:creationId xmlns:a16="http://schemas.microsoft.com/office/drawing/2014/main" id="{384F78DE-647F-7136-259A-57ED72B77CD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txBody>
          <a:bodyPr/>
          <a:lstStyle/>
          <a:p>
            <a:endParaRPr lang="es-CL" dirty="0"/>
          </a:p>
        </p:txBody>
      </p:sp>
      <p:sp>
        <p:nvSpPr>
          <p:cNvPr id="107" name="Google Shape;107;g3d783cb6c4b_3_55:notes">
            <a:extLst>
              <a:ext uri="{FF2B5EF4-FFF2-40B4-BE49-F238E27FC236}">
                <a16:creationId xmlns:a16="http://schemas.microsoft.com/office/drawing/2014/main" id="{35B49561-91B4-E9A8-15B0-5E2096B9A3C1}"/>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2833836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a:extLst>
            <a:ext uri="{FF2B5EF4-FFF2-40B4-BE49-F238E27FC236}">
              <a16:creationId xmlns:a16="http://schemas.microsoft.com/office/drawing/2014/main" id="{4D76B4ED-38DC-D88A-33E9-9523047C7731}"/>
            </a:ext>
          </a:extLst>
        </p:cNvPr>
        <p:cNvGrpSpPr/>
        <p:nvPr/>
      </p:nvGrpSpPr>
      <p:grpSpPr>
        <a:xfrm>
          <a:off x="0" y="0"/>
          <a:ext cx="0" cy="0"/>
          <a:chOff x="0" y="0"/>
          <a:chExt cx="0" cy="0"/>
        </a:xfrm>
      </p:grpSpPr>
      <p:sp>
        <p:nvSpPr>
          <p:cNvPr id="106" name="Google Shape;106;g3d783cb6c4b_3_55:notes">
            <a:extLst>
              <a:ext uri="{FF2B5EF4-FFF2-40B4-BE49-F238E27FC236}">
                <a16:creationId xmlns:a16="http://schemas.microsoft.com/office/drawing/2014/main" id="{234D44F3-2A0C-C4AB-EFCF-347A87A1CCC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txBody>
          <a:bodyPr/>
          <a:lstStyle/>
          <a:p>
            <a:endParaRPr lang="es-CL" dirty="0"/>
          </a:p>
        </p:txBody>
      </p:sp>
      <p:sp>
        <p:nvSpPr>
          <p:cNvPr id="107" name="Google Shape;107;g3d783cb6c4b_3_55:notes">
            <a:extLst>
              <a:ext uri="{FF2B5EF4-FFF2-40B4-BE49-F238E27FC236}">
                <a16:creationId xmlns:a16="http://schemas.microsoft.com/office/drawing/2014/main" id="{5CB5A459-A9F1-3386-3C43-FF682B67E09A}"/>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32605808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3d783cb6c4b_3_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txBody>
          <a:bodyPr/>
          <a:lstStyle/>
          <a:p>
            <a:endParaRPr lang="es-CL" dirty="0"/>
          </a:p>
        </p:txBody>
      </p:sp>
      <p:sp>
        <p:nvSpPr>
          <p:cNvPr id="122" name="Google Shape;122;g3d783cb6c4b_3_6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3d783cb6c4b_3_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txBody>
          <a:bodyPr/>
          <a:lstStyle/>
          <a:p>
            <a:endParaRPr lang="es-CL"/>
          </a:p>
        </p:txBody>
      </p:sp>
      <p:sp>
        <p:nvSpPr>
          <p:cNvPr id="130" name="Google Shape;130;g3d783cb6c4b_3_7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3d783cb6c4b_3_9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txBody>
          <a:bodyPr/>
          <a:lstStyle/>
          <a:p>
            <a:endParaRPr lang="es-CL"/>
          </a:p>
        </p:txBody>
      </p:sp>
      <p:sp>
        <p:nvSpPr>
          <p:cNvPr id="154" name="Google Shape;154;g3d783cb6c4b_3_9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‹Nº›</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‹Nº›</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‹Nº›</a:t>
            </a:fld>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54"/>
        <p:cNvGrpSpPr/>
        <p:nvPr/>
      </p:nvGrpSpPr>
      <p:grpSpPr>
        <a:xfrm>
          <a:off x="0" y="0"/>
          <a:ext cx="0" cy="0"/>
          <a:chOff x="0" y="0"/>
          <a:chExt cx="0" cy="0"/>
        </a:xfrm>
      </p:grpSpPr>
      <p:sp>
        <p:nvSpPr>
          <p:cNvPr id="55" name="Google Shape;55;p14"/>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56" name="Google Shape;56;p14"/>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57" name="Google Shape;57;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419"/>
              <a:t>‹Nº›</a:t>
            </a:fld>
            <a:endParaRPr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58"/>
        <p:cNvGrpSpPr/>
        <p:nvPr/>
      </p:nvGrpSpPr>
      <p:grpSpPr>
        <a:xfrm>
          <a:off x="0" y="0"/>
          <a:ext cx="0" cy="0"/>
          <a:chOff x="0" y="0"/>
          <a:chExt cx="0" cy="0"/>
        </a:xfrm>
      </p:grpSpPr>
      <p:sp>
        <p:nvSpPr>
          <p:cNvPr id="59" name="Google Shape;59;p1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60" name="Google Shape;60;p1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61" name="Google Shape;61;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419"/>
              <a:t>‹Nº›</a:t>
            </a:fld>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2"/>
        <p:cNvGrpSpPr/>
        <p:nvPr/>
      </p:nvGrpSpPr>
      <p:grpSpPr>
        <a:xfrm>
          <a:off x="0" y="0"/>
          <a:ext cx="0" cy="0"/>
          <a:chOff x="0" y="0"/>
          <a:chExt cx="0" cy="0"/>
        </a:xfrm>
      </p:grpSpPr>
      <p:sp>
        <p:nvSpPr>
          <p:cNvPr id="63" name="Google Shape;63;p16"/>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64" name="Google Shape;64;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419"/>
              <a:t>‹Nº›</a:t>
            </a:fld>
            <a:endParaRPr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65"/>
        <p:cNvGrpSpPr/>
        <p:nvPr/>
      </p:nvGrpSpPr>
      <p:grpSpPr>
        <a:xfrm>
          <a:off x="0" y="0"/>
          <a:ext cx="0" cy="0"/>
          <a:chOff x="0" y="0"/>
          <a:chExt cx="0" cy="0"/>
        </a:xfrm>
      </p:grpSpPr>
      <p:sp>
        <p:nvSpPr>
          <p:cNvPr id="66" name="Google Shape;66;p1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67" name="Google Shape;67;p17"/>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68" name="Google Shape;68;p17"/>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69" name="Google Shape;69;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419"/>
              <a:t>‹Nº›</a:t>
            </a:fld>
            <a:endParaRPr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0"/>
        <p:cNvGrpSpPr/>
        <p:nvPr/>
      </p:nvGrpSpPr>
      <p:grpSpPr>
        <a:xfrm>
          <a:off x="0" y="0"/>
          <a:ext cx="0" cy="0"/>
          <a:chOff x="0" y="0"/>
          <a:chExt cx="0" cy="0"/>
        </a:xfrm>
      </p:grpSpPr>
      <p:sp>
        <p:nvSpPr>
          <p:cNvPr id="71" name="Google Shape;71;p1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72" name="Google Shape;72;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419"/>
              <a:t>‹Nº›</a:t>
            </a:fld>
            <a:endParaRPr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73"/>
        <p:cNvGrpSpPr/>
        <p:nvPr/>
      </p:nvGrpSpPr>
      <p:grpSpPr>
        <a:xfrm>
          <a:off x="0" y="0"/>
          <a:ext cx="0" cy="0"/>
          <a:chOff x="0" y="0"/>
          <a:chExt cx="0" cy="0"/>
        </a:xfrm>
      </p:grpSpPr>
      <p:sp>
        <p:nvSpPr>
          <p:cNvPr id="74" name="Google Shape;74;p19"/>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75" name="Google Shape;75;p19"/>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76" name="Google Shape;76;p1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419"/>
              <a:t>‹Nº›</a:t>
            </a:fld>
            <a:endParaRPr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77"/>
        <p:cNvGrpSpPr/>
        <p:nvPr/>
      </p:nvGrpSpPr>
      <p:grpSpPr>
        <a:xfrm>
          <a:off x="0" y="0"/>
          <a:ext cx="0" cy="0"/>
          <a:chOff x="0" y="0"/>
          <a:chExt cx="0" cy="0"/>
        </a:xfrm>
      </p:grpSpPr>
      <p:sp>
        <p:nvSpPr>
          <p:cNvPr id="78" name="Google Shape;78;p20"/>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79" name="Google Shape;79;p2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419"/>
              <a:t>‹Nº›</a:t>
            </a:fld>
            <a:endParaRPr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80"/>
        <p:cNvGrpSpPr/>
        <p:nvPr/>
      </p:nvGrpSpPr>
      <p:grpSpPr>
        <a:xfrm>
          <a:off x="0" y="0"/>
          <a:ext cx="0" cy="0"/>
          <a:chOff x="0" y="0"/>
          <a:chExt cx="0" cy="0"/>
        </a:xfrm>
      </p:grpSpPr>
      <p:sp>
        <p:nvSpPr>
          <p:cNvPr id="81" name="Google Shape;81;p21"/>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82" name="Google Shape;82;p21"/>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83" name="Google Shape;83;p21"/>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84" name="Google Shape;84;p21"/>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85" name="Google Shape;85;p2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419"/>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‹Nº›</a:t>
            </a:fld>
            <a:endParaRPr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86"/>
        <p:cNvGrpSpPr/>
        <p:nvPr/>
      </p:nvGrpSpPr>
      <p:grpSpPr>
        <a:xfrm>
          <a:off x="0" y="0"/>
          <a:ext cx="0" cy="0"/>
          <a:chOff x="0" y="0"/>
          <a:chExt cx="0" cy="0"/>
        </a:xfrm>
      </p:grpSpPr>
      <p:sp>
        <p:nvSpPr>
          <p:cNvPr id="87" name="Google Shape;87;p22"/>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88" name="Google Shape;88;p2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419"/>
              <a:t>‹Nº›</a:t>
            </a:fld>
            <a:endParaRPr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89"/>
        <p:cNvGrpSpPr/>
        <p:nvPr/>
      </p:nvGrpSpPr>
      <p:grpSpPr>
        <a:xfrm>
          <a:off x="0" y="0"/>
          <a:ext cx="0" cy="0"/>
          <a:chOff x="0" y="0"/>
          <a:chExt cx="0" cy="0"/>
        </a:xfrm>
      </p:grpSpPr>
      <p:sp>
        <p:nvSpPr>
          <p:cNvPr id="90" name="Google Shape;90;p23"/>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91" name="Google Shape;91;p23"/>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92" name="Google Shape;92;p2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419"/>
              <a:t>‹Nº›</a:t>
            </a:fld>
            <a:endParaRPr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3"/>
        <p:cNvGrpSpPr/>
        <p:nvPr/>
      </p:nvGrpSpPr>
      <p:grpSpPr>
        <a:xfrm>
          <a:off x="0" y="0"/>
          <a:ext cx="0" cy="0"/>
          <a:chOff x="0" y="0"/>
          <a:chExt cx="0" cy="0"/>
        </a:xfrm>
      </p:grpSpPr>
      <p:sp>
        <p:nvSpPr>
          <p:cNvPr id="94" name="Google Shape;94;p2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419"/>
              <a:t>‹Nº›</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‹Nº›</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‹Nº›</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‹Nº›</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s-419"/>
              <a:t>‹Nº›</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52" name="Google Shape;52;p1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53" name="Google Shape;53;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419"/>
              <a:t>‹Nº›</a:t>
            </a:fld>
            <a:endParaRPr dirty="0"/>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99" name="Google Shape;99;p25" title="Primer Fondo PPT-1 .png"/>
          <p:cNvPicPr preferRelativeResize="0"/>
          <p:nvPr/>
        </p:nvPicPr>
        <p:blipFill rotWithShape="1">
          <a:blip r:embed="rId3">
            <a:alphaModFix/>
          </a:blip>
          <a:srcRect/>
          <a:stretch/>
        </p:blipFill>
        <p:spPr>
          <a:xfrm>
            <a:off x="8458" y="-112870"/>
            <a:ext cx="9135542" cy="5143501"/>
          </a:xfrm>
          <a:prstGeom prst="rect">
            <a:avLst/>
          </a:prstGeom>
          <a:noFill/>
          <a:ln>
            <a:noFill/>
          </a:ln>
        </p:spPr>
      </p:pic>
      <p:pic>
        <p:nvPicPr>
          <p:cNvPr id="100" name="Google Shape;100;p25" title="LogoGob-2026-4.png"/>
          <p:cNvPicPr preferRelativeResize="0"/>
          <p:nvPr/>
        </p:nvPicPr>
        <p:blipFill rotWithShape="1">
          <a:blip r:embed="rId4">
            <a:alphaModFix/>
          </a:blip>
          <a:srcRect l="-3591" t="-15409" r="-3602" b="-15396"/>
          <a:stretch/>
        </p:blipFill>
        <p:spPr>
          <a:xfrm>
            <a:off x="3076500" y="3026080"/>
            <a:ext cx="2991002" cy="1683995"/>
          </a:xfrm>
          <a:prstGeom prst="rect">
            <a:avLst/>
          </a:prstGeom>
          <a:noFill/>
          <a:ln>
            <a:noFill/>
          </a:ln>
        </p:spPr>
      </p:pic>
      <p:sp>
        <p:nvSpPr>
          <p:cNvPr id="101" name="Google Shape;101;p25"/>
          <p:cNvSpPr txBox="1"/>
          <p:nvPr/>
        </p:nvSpPr>
        <p:spPr>
          <a:xfrm>
            <a:off x="2162175" y="2525416"/>
            <a:ext cx="4819800" cy="259500"/>
          </a:xfrm>
          <a:prstGeom prst="rect">
            <a:avLst/>
          </a:prstGeom>
          <a:noFill/>
          <a:ln>
            <a:noFill/>
          </a:ln>
        </p:spPr>
        <p:txBody>
          <a:bodyPr spcFirstLastPara="1" wrap="square" lIns="68575" tIns="34275" rIns="68575" bIns="34275" anchor="t" anchorCtr="0">
            <a:normAutofit/>
          </a:bodyPr>
          <a:lstStyle/>
          <a:p>
            <a:pPr marL="0" marR="0" lvl="0" indent="0" algn="ctr" rtl="0">
              <a:lnSpc>
                <a:spcPct val="90000"/>
              </a:lnSpc>
              <a:spcBef>
                <a:spcPts val="0"/>
              </a:spcBef>
              <a:spcAft>
                <a:spcPts val="0"/>
              </a:spcAft>
              <a:buClr>
                <a:srgbClr val="000000"/>
              </a:buClr>
              <a:buSzPts val="1100"/>
              <a:buFont typeface="Arial"/>
              <a:buNone/>
            </a:pPr>
            <a:r>
              <a:rPr lang="es-419" sz="1100" b="0" i="0" u="none" strike="noStrike" cap="none" dirty="0">
                <a:solidFill>
                  <a:srgbClr val="FFFFFF"/>
                </a:solidFill>
                <a:latin typeface="Verdana"/>
                <a:ea typeface="Verdana"/>
                <a:cs typeface="Verdana"/>
                <a:sym typeface="Verdana"/>
              </a:rPr>
              <a:t>BAJADA DE LÁMINA</a:t>
            </a:r>
            <a:endParaRPr sz="1100" b="0" i="0" u="none" strike="noStrike" cap="none" dirty="0">
              <a:solidFill>
                <a:srgbClr val="595959"/>
              </a:solidFill>
              <a:latin typeface="Arial"/>
              <a:ea typeface="Arial"/>
              <a:cs typeface="Arial"/>
              <a:sym typeface="Arial"/>
            </a:endParaRPr>
          </a:p>
        </p:txBody>
      </p:sp>
      <p:sp>
        <p:nvSpPr>
          <p:cNvPr id="102" name="Google Shape;102;p25"/>
          <p:cNvSpPr txBox="1"/>
          <p:nvPr/>
        </p:nvSpPr>
        <p:spPr>
          <a:xfrm>
            <a:off x="628650" y="1831281"/>
            <a:ext cx="7886700" cy="627600"/>
          </a:xfrm>
          <a:prstGeom prst="rect">
            <a:avLst/>
          </a:prstGeom>
          <a:noFill/>
          <a:ln w="9525" cap="flat" cmpd="sng">
            <a:noFill/>
            <a:prstDash val="solid"/>
            <a:round/>
            <a:headEnd type="none" w="sm" len="sm"/>
            <a:tailEnd type="none" w="sm" len="sm"/>
          </a:ln>
        </p:spPr>
        <p:txBody>
          <a:bodyPr spcFirstLastPara="1" wrap="square" lIns="68575" tIns="34275" rIns="68575" bIns="34275" anchor="t" anchorCtr="0">
            <a:normAutofit/>
          </a:bodyPr>
          <a:lstStyle/>
          <a:p>
            <a:pPr marL="0" marR="0" lvl="0" indent="0" algn="ctr" rtl="0">
              <a:lnSpc>
                <a:spcPct val="90000"/>
              </a:lnSpc>
              <a:spcBef>
                <a:spcPts val="0"/>
              </a:spcBef>
              <a:spcAft>
                <a:spcPts val="0"/>
              </a:spcAft>
              <a:buClr>
                <a:srgbClr val="000000"/>
              </a:buClr>
              <a:buSzPts val="3000"/>
              <a:buFont typeface="Arial"/>
              <a:buNone/>
            </a:pPr>
            <a:r>
              <a:rPr lang="es-419" sz="3000" b="1" i="0" u="none" strike="noStrike" cap="none" dirty="0">
                <a:solidFill>
                  <a:srgbClr val="25306B"/>
                </a:solidFill>
                <a:latin typeface="Gob"/>
                <a:ea typeface="Verdana"/>
                <a:cs typeface="Verdana"/>
                <a:sym typeface="Verdana"/>
              </a:rPr>
              <a:t>Sesión 4: Mindfulness y Autocuidado</a:t>
            </a:r>
            <a:endParaRPr sz="1100" b="0" i="0" u="none" strike="noStrike" cap="none" dirty="0">
              <a:solidFill>
                <a:srgbClr val="25306B"/>
              </a:solidFill>
              <a:latin typeface="Gob"/>
              <a:sym typeface="Arial"/>
            </a:endParaRPr>
          </a:p>
        </p:txBody>
      </p:sp>
      <p:sp>
        <p:nvSpPr>
          <p:cNvPr id="104" name="Google Shape;104;p25"/>
          <p:cNvSpPr txBox="1"/>
          <p:nvPr/>
        </p:nvSpPr>
        <p:spPr>
          <a:xfrm>
            <a:off x="1361872" y="1106905"/>
            <a:ext cx="6186791" cy="483212"/>
          </a:xfrm>
          <a:prstGeom prst="rect">
            <a:avLst/>
          </a:prstGeom>
          <a:noFill/>
          <a:ln w="9525" cap="flat" cmpd="sng">
            <a:noFill/>
            <a:prstDash val="solid"/>
            <a:round/>
            <a:headEnd type="none" w="sm" len="sm"/>
            <a:tailEnd type="none" w="sm" len="sm"/>
          </a:ln>
        </p:spPr>
        <p:txBody>
          <a:bodyPr spcFirstLastPara="1" wrap="square" lIns="68575" tIns="34275" rIns="68575" bIns="34275" anchor="t" anchorCtr="0">
            <a:normAutofit fontScale="85000" lnSpcReduction="20000"/>
          </a:bodyPr>
          <a:lstStyle/>
          <a:p>
            <a:pPr marL="0" marR="0" lvl="0" indent="0" algn="ctr" rtl="0">
              <a:lnSpc>
                <a:spcPct val="90000"/>
              </a:lnSpc>
              <a:spcBef>
                <a:spcPts val="0"/>
              </a:spcBef>
              <a:spcAft>
                <a:spcPts val="0"/>
              </a:spcAft>
              <a:buClr>
                <a:srgbClr val="FFFFFF"/>
              </a:buClr>
              <a:buSzPct val="100000"/>
              <a:buFont typeface="Arial"/>
              <a:buNone/>
            </a:pPr>
            <a:r>
              <a:rPr lang="es-419" sz="2100" b="0" i="0" u="none" strike="noStrike" cap="none" dirty="0">
                <a:solidFill>
                  <a:srgbClr val="25306B"/>
                </a:solidFill>
                <a:latin typeface="Gob"/>
                <a:ea typeface="Verdana"/>
                <a:cs typeface="Verdana"/>
                <a:sym typeface="Verdana"/>
              </a:rPr>
              <a:t>Recursos de profundización “Taller Estrategias de Autocuidado para el Bienestar Docente</a:t>
            </a:r>
            <a:endParaRPr sz="1100" b="0" i="0" u="none" strike="noStrike" cap="none" dirty="0">
              <a:solidFill>
                <a:srgbClr val="25306B"/>
              </a:solidFill>
              <a:latin typeface="Gob"/>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pic>
        <p:nvPicPr>
          <p:cNvPr id="109" name="Google Shape;109;p26" title="Fondo PPT-1.png"/>
          <p:cNvPicPr preferRelativeResize="0"/>
          <p:nvPr/>
        </p:nvPicPr>
        <p:blipFill>
          <a:blip r:embed="rId3">
            <a:alphaModFix/>
          </a:blip>
          <a:stretch>
            <a:fillRect/>
          </a:stretch>
        </p:blipFill>
        <p:spPr>
          <a:xfrm>
            <a:off x="0" y="-136187"/>
            <a:ext cx="9144000" cy="5143500"/>
          </a:xfrm>
          <a:prstGeom prst="rect">
            <a:avLst/>
          </a:prstGeom>
          <a:noFill/>
          <a:ln>
            <a:noFill/>
          </a:ln>
        </p:spPr>
      </p:pic>
      <p:sp>
        <p:nvSpPr>
          <p:cNvPr id="111" name="Google Shape;111;p26"/>
          <p:cNvSpPr txBox="1"/>
          <p:nvPr/>
        </p:nvSpPr>
        <p:spPr>
          <a:xfrm>
            <a:off x="332884" y="678854"/>
            <a:ext cx="7886700" cy="388200"/>
          </a:xfrm>
          <a:prstGeom prst="rect">
            <a:avLst/>
          </a:prstGeom>
          <a:noFill/>
          <a:ln w="9525" cap="flat" cmpd="sng">
            <a:noFill/>
            <a:prstDash val="solid"/>
            <a:round/>
            <a:headEnd type="none" w="sm" len="sm"/>
            <a:tailEnd type="none" w="sm" len="sm"/>
          </a:ln>
        </p:spPr>
        <p:txBody>
          <a:bodyPr spcFirstLastPara="1" wrap="square" lIns="68575" tIns="34275" rIns="68575" bIns="34275" anchor="t" anchorCtr="0">
            <a:normAutofit/>
          </a:bodyPr>
          <a:lstStyle/>
          <a:p>
            <a:pPr marL="0" marR="0" lvl="0" indent="0" rtl="0">
              <a:lnSpc>
                <a:spcPct val="90000"/>
              </a:lnSpc>
              <a:spcBef>
                <a:spcPts val="0"/>
              </a:spcBef>
              <a:spcAft>
                <a:spcPts val="0"/>
              </a:spcAft>
              <a:buClr>
                <a:srgbClr val="000000"/>
              </a:buClr>
              <a:buSzPts val="2100"/>
              <a:buFont typeface="Arial"/>
              <a:buNone/>
            </a:pPr>
            <a:r>
              <a:rPr lang="es-CL" sz="2100" b="1" dirty="0">
                <a:solidFill>
                  <a:srgbClr val="25306B"/>
                </a:solidFill>
                <a:latin typeface="Gob"/>
                <a:ea typeface="Verdana"/>
                <a:sym typeface="Verdana"/>
              </a:rPr>
              <a:t>Prestemos atención a este texto:</a:t>
            </a:r>
            <a:endParaRPr lang="es-419" sz="1100" b="0" i="0" u="none" strike="noStrike" cap="none" dirty="0">
              <a:solidFill>
                <a:srgbClr val="25306B"/>
              </a:solidFill>
              <a:latin typeface="Gob"/>
              <a:sym typeface="Arial"/>
            </a:endParaRPr>
          </a:p>
        </p:txBody>
      </p:sp>
      <p:sp>
        <p:nvSpPr>
          <p:cNvPr id="3" name="Google Shape;140;p30">
            <a:extLst>
              <a:ext uri="{FF2B5EF4-FFF2-40B4-BE49-F238E27FC236}">
                <a16:creationId xmlns:a16="http://schemas.microsoft.com/office/drawing/2014/main" id="{00C18678-0CB1-6153-28EE-5188346CA0E6}"/>
              </a:ext>
            </a:extLst>
          </p:cNvPr>
          <p:cNvSpPr txBox="1"/>
          <p:nvPr/>
        </p:nvSpPr>
        <p:spPr>
          <a:xfrm>
            <a:off x="332884" y="1413203"/>
            <a:ext cx="8166509" cy="1594424"/>
          </a:xfrm>
          <a:prstGeom prst="rect">
            <a:avLst/>
          </a:prstGeom>
          <a:noFill/>
          <a:ln>
            <a:noFill/>
          </a:ln>
        </p:spPr>
        <p:txBody>
          <a:bodyPr spcFirstLastPara="1" wrap="square" lIns="68575" tIns="34275" rIns="68575" bIns="34275" anchor="t" anchorCtr="0">
            <a:noAutofit/>
          </a:bodyPr>
          <a:lstStyle/>
          <a:p>
            <a:pPr algn="just" fontAlgn="t"/>
            <a:r>
              <a:rPr lang="es-CL" i="1" dirty="0">
                <a:solidFill>
                  <a:schemeClr val="accent1">
                    <a:lumMod val="50000"/>
                  </a:schemeClr>
                </a:solidFill>
                <a:latin typeface="Gob"/>
              </a:rPr>
              <a:t>“Podemos decir que el bienestar surge cuando un sistema se integra. La integración precisa de la conexión de las partes diferenciadas de un sistema. La diferenciación entre los componentes permite que las partes se individualicen, realicen unas funciones especializadas y conserven cierto grado de autonomía. La conexión entre las partes supone la unión funcional de estos componentes diferenciados. Fomentar la integración supone cultivar la diferenciación y la conexión. El mindsight (observación de la propia mente) nos permite crear integración en nuestra vida deliberadamente” </a:t>
            </a:r>
            <a:r>
              <a:rPr lang="es-CL" dirty="0">
                <a:solidFill>
                  <a:schemeClr val="accent1">
                    <a:lumMod val="50000"/>
                  </a:schemeClr>
                </a:solidFill>
                <a:latin typeface="Gob"/>
              </a:rPr>
              <a:t>(Siegel, 2012, p. 294).</a:t>
            </a:r>
          </a:p>
        </p:txBody>
      </p:sp>
      <p:sp>
        <p:nvSpPr>
          <p:cNvPr id="2" name="Google Shape;111;p26">
            <a:extLst>
              <a:ext uri="{FF2B5EF4-FFF2-40B4-BE49-F238E27FC236}">
                <a16:creationId xmlns:a16="http://schemas.microsoft.com/office/drawing/2014/main" id="{E1A7F9BE-E6AD-31B5-C0F8-0EE0C0A62115}"/>
              </a:ext>
            </a:extLst>
          </p:cNvPr>
          <p:cNvSpPr txBox="1"/>
          <p:nvPr/>
        </p:nvSpPr>
        <p:spPr>
          <a:xfrm>
            <a:off x="332884" y="3619270"/>
            <a:ext cx="7886700" cy="388200"/>
          </a:xfrm>
          <a:prstGeom prst="rect">
            <a:avLst/>
          </a:prstGeom>
          <a:noFill/>
          <a:ln w="9525" cap="flat" cmpd="sng">
            <a:noFill/>
            <a:prstDash val="solid"/>
            <a:round/>
            <a:headEnd type="none" w="sm" len="sm"/>
            <a:tailEnd type="none" w="sm" len="sm"/>
          </a:ln>
        </p:spPr>
        <p:txBody>
          <a:bodyPr spcFirstLastPara="1" wrap="square" lIns="68575" tIns="34275" rIns="68575" bIns="34275" anchor="t" anchorCtr="0">
            <a:normAutofit/>
          </a:bodyPr>
          <a:lstStyle/>
          <a:p>
            <a:pPr marL="0" marR="0" lvl="0" indent="0" rtl="0">
              <a:lnSpc>
                <a:spcPct val="90000"/>
              </a:lnSpc>
              <a:spcBef>
                <a:spcPts val="0"/>
              </a:spcBef>
              <a:spcAft>
                <a:spcPts val="0"/>
              </a:spcAft>
              <a:buClr>
                <a:srgbClr val="000000"/>
              </a:buClr>
              <a:buSzPts val="2100"/>
              <a:buFont typeface="Arial"/>
              <a:buNone/>
            </a:pPr>
            <a:r>
              <a:rPr lang="es-CL" sz="1800" b="1" dirty="0">
                <a:solidFill>
                  <a:srgbClr val="25306B"/>
                </a:solidFill>
                <a:latin typeface="Gob"/>
                <a:ea typeface="Verdana"/>
                <a:sym typeface="Verdana"/>
              </a:rPr>
              <a:t>¿Cómo está mi atención?</a:t>
            </a:r>
            <a:endParaRPr lang="es-419" sz="1800" b="0" i="0" u="none" strike="noStrike" cap="none" dirty="0">
              <a:solidFill>
                <a:srgbClr val="25306B"/>
              </a:solidFill>
              <a:latin typeface="Gob"/>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8">
          <a:extLst>
            <a:ext uri="{FF2B5EF4-FFF2-40B4-BE49-F238E27FC236}">
              <a16:creationId xmlns:a16="http://schemas.microsoft.com/office/drawing/2014/main" id="{EDCCB9DB-BF00-FBB1-CBB9-3B967FC41D0F}"/>
            </a:ext>
          </a:extLst>
        </p:cNvPr>
        <p:cNvGrpSpPr/>
        <p:nvPr/>
      </p:nvGrpSpPr>
      <p:grpSpPr>
        <a:xfrm>
          <a:off x="0" y="0"/>
          <a:ext cx="0" cy="0"/>
          <a:chOff x="0" y="0"/>
          <a:chExt cx="0" cy="0"/>
        </a:xfrm>
      </p:grpSpPr>
      <p:pic>
        <p:nvPicPr>
          <p:cNvPr id="109" name="Google Shape;109;p26" title="Fondo PPT-1.png">
            <a:extLst>
              <a:ext uri="{FF2B5EF4-FFF2-40B4-BE49-F238E27FC236}">
                <a16:creationId xmlns:a16="http://schemas.microsoft.com/office/drawing/2014/main" id="{B92019EF-2510-87B4-9C18-FF2DE2BD2CBE}"/>
              </a:ext>
            </a:extLst>
          </p:cNvPr>
          <p:cNvPicPr preferRelativeResize="0"/>
          <p:nvPr/>
        </p:nvPicPr>
        <p:blipFill>
          <a:blip r:embed="rId3">
            <a:alphaModFix/>
          </a:blip>
          <a:stretch>
            <a:fillRect/>
          </a:stretch>
        </p:blipFill>
        <p:spPr>
          <a:xfrm>
            <a:off x="0" y="-136187"/>
            <a:ext cx="9144000" cy="5143500"/>
          </a:xfrm>
          <a:prstGeom prst="rect">
            <a:avLst/>
          </a:prstGeom>
          <a:noFill/>
          <a:ln>
            <a:noFill/>
          </a:ln>
        </p:spPr>
      </p:pic>
      <p:sp>
        <p:nvSpPr>
          <p:cNvPr id="111" name="Google Shape;111;p26">
            <a:extLst>
              <a:ext uri="{FF2B5EF4-FFF2-40B4-BE49-F238E27FC236}">
                <a16:creationId xmlns:a16="http://schemas.microsoft.com/office/drawing/2014/main" id="{11BA5961-A768-3BCC-CE61-5DE6C8C36F13}"/>
              </a:ext>
            </a:extLst>
          </p:cNvPr>
          <p:cNvSpPr txBox="1"/>
          <p:nvPr/>
        </p:nvSpPr>
        <p:spPr>
          <a:xfrm>
            <a:off x="332884" y="552956"/>
            <a:ext cx="7886700" cy="388200"/>
          </a:xfrm>
          <a:prstGeom prst="rect">
            <a:avLst/>
          </a:prstGeom>
          <a:noFill/>
          <a:ln w="9525" cap="flat" cmpd="sng">
            <a:noFill/>
            <a:prstDash val="solid"/>
            <a:round/>
            <a:headEnd type="none" w="sm" len="sm"/>
            <a:tailEnd type="none" w="sm" len="sm"/>
          </a:ln>
        </p:spPr>
        <p:txBody>
          <a:bodyPr spcFirstLastPara="1" wrap="square" lIns="68575" tIns="34275" rIns="68575" bIns="34275" anchor="t" anchorCtr="0">
            <a:normAutofit/>
          </a:bodyPr>
          <a:lstStyle/>
          <a:p>
            <a:pPr marL="0" marR="0" lvl="0" indent="0" rtl="0">
              <a:lnSpc>
                <a:spcPct val="90000"/>
              </a:lnSpc>
              <a:spcBef>
                <a:spcPts val="0"/>
              </a:spcBef>
              <a:spcAft>
                <a:spcPts val="0"/>
              </a:spcAft>
              <a:buClr>
                <a:srgbClr val="000000"/>
              </a:buClr>
              <a:buSzPts val="2100"/>
              <a:buFont typeface="Arial"/>
              <a:buNone/>
            </a:pPr>
            <a:r>
              <a:rPr lang="es-CL" sz="2100" b="1" dirty="0">
                <a:solidFill>
                  <a:srgbClr val="25306B"/>
                </a:solidFill>
                <a:latin typeface="Gob"/>
                <a:ea typeface="Verdana"/>
                <a:sym typeface="Verdana"/>
              </a:rPr>
              <a:t>Prestemos atención a este otro texto:</a:t>
            </a:r>
            <a:endParaRPr lang="es-419" sz="1100" b="0" i="0" u="none" strike="noStrike" cap="none" dirty="0">
              <a:solidFill>
                <a:srgbClr val="25306B"/>
              </a:solidFill>
              <a:latin typeface="Gob"/>
              <a:sym typeface="Arial"/>
            </a:endParaRPr>
          </a:p>
        </p:txBody>
      </p:sp>
      <p:sp>
        <p:nvSpPr>
          <p:cNvPr id="3" name="Google Shape;140;p30">
            <a:extLst>
              <a:ext uri="{FF2B5EF4-FFF2-40B4-BE49-F238E27FC236}">
                <a16:creationId xmlns:a16="http://schemas.microsoft.com/office/drawing/2014/main" id="{4E3FE69E-9AE2-7CA3-9859-0D98F87C1E59}"/>
              </a:ext>
            </a:extLst>
          </p:cNvPr>
          <p:cNvSpPr txBox="1"/>
          <p:nvPr/>
        </p:nvSpPr>
        <p:spPr>
          <a:xfrm>
            <a:off x="332884" y="1046635"/>
            <a:ext cx="5830316" cy="3036946"/>
          </a:xfrm>
          <a:prstGeom prst="rect">
            <a:avLst/>
          </a:prstGeom>
          <a:noFill/>
          <a:ln>
            <a:noFill/>
          </a:ln>
        </p:spPr>
        <p:txBody>
          <a:bodyPr spcFirstLastPara="1" wrap="square" lIns="68575" tIns="34275" rIns="68575" bIns="34275" anchor="t" anchorCtr="0">
            <a:noAutofit/>
          </a:bodyPr>
          <a:lstStyle/>
          <a:p>
            <a:pPr algn="just" fontAlgn="t"/>
            <a:r>
              <a:rPr lang="es-CL" i="1" dirty="0">
                <a:solidFill>
                  <a:schemeClr val="accent1">
                    <a:lumMod val="50000"/>
                  </a:schemeClr>
                </a:solidFill>
                <a:latin typeface="Gob"/>
              </a:rPr>
              <a:t>Perdido (poema)</a:t>
            </a:r>
          </a:p>
          <a:p>
            <a:pPr algn="just" fontAlgn="t"/>
            <a:endParaRPr lang="es-CL" i="1" dirty="0">
              <a:solidFill>
                <a:schemeClr val="accent1">
                  <a:lumMod val="50000"/>
                </a:schemeClr>
              </a:solidFill>
              <a:latin typeface="Gob"/>
            </a:endParaRPr>
          </a:p>
          <a:p>
            <a:pPr algn="just" fontAlgn="t"/>
            <a:r>
              <a:rPr lang="es-CL" i="1" dirty="0">
                <a:solidFill>
                  <a:schemeClr val="accent1">
                    <a:lumMod val="50000"/>
                  </a:schemeClr>
                </a:solidFill>
                <a:latin typeface="Gob"/>
              </a:rPr>
              <a:t>Detente. Los árboles frente a ti y los arbustos a tu lado no están perdidos. El lugar donde estás se llama Aquí. Y debes tratarlo como a un poderoso desconocido, debes pedir permiso para conocerlo y ser conocido. El bosque respira. Escucha. Te responde, he creado este lugar a tu alrededor, si te vas, puedes regresar diciendo Aquí.</a:t>
            </a:r>
          </a:p>
          <a:p>
            <a:pPr algn="just" fontAlgn="t"/>
            <a:endParaRPr lang="es-CL" i="1" dirty="0">
              <a:solidFill>
                <a:schemeClr val="accent1">
                  <a:lumMod val="50000"/>
                </a:schemeClr>
              </a:solidFill>
              <a:latin typeface="Gob"/>
            </a:endParaRPr>
          </a:p>
          <a:p>
            <a:pPr algn="just" fontAlgn="t"/>
            <a:r>
              <a:rPr lang="es-CL" i="1" dirty="0">
                <a:solidFill>
                  <a:schemeClr val="accent1">
                    <a:lumMod val="50000"/>
                  </a:schemeClr>
                </a:solidFill>
                <a:latin typeface="Gob"/>
              </a:rPr>
              <a:t>No hay dos árboles iguales para el cuervo. No hay dos ramas iguales para el gorrión. Si el valor de un árbol o un arbusto se pierde en ti, sin duda estás perdido. Detente. El bosque sabe dónde estás. Déjale que te encuentre.</a:t>
            </a:r>
          </a:p>
          <a:p>
            <a:pPr algn="just" fontAlgn="t"/>
            <a:endParaRPr lang="es-CL" i="1" dirty="0">
              <a:solidFill>
                <a:schemeClr val="accent1">
                  <a:lumMod val="50000"/>
                </a:schemeClr>
              </a:solidFill>
              <a:latin typeface="Gob"/>
            </a:endParaRPr>
          </a:p>
          <a:p>
            <a:pPr algn="just" fontAlgn="t"/>
            <a:r>
              <a:rPr lang="es-CL" i="1" dirty="0">
                <a:solidFill>
                  <a:schemeClr val="accent1">
                    <a:lumMod val="50000"/>
                  </a:schemeClr>
                </a:solidFill>
                <a:latin typeface="Gob"/>
              </a:rPr>
              <a:t>David Russel Wagoner, Travelling Light, Collected and New Poems (1999).</a:t>
            </a:r>
            <a:endParaRPr lang="es-CL" dirty="0">
              <a:solidFill>
                <a:schemeClr val="accent1">
                  <a:lumMod val="50000"/>
                </a:schemeClr>
              </a:solidFill>
              <a:latin typeface="Gob"/>
            </a:endParaRPr>
          </a:p>
        </p:txBody>
      </p:sp>
      <p:sp>
        <p:nvSpPr>
          <p:cNvPr id="2" name="Google Shape;111;p26">
            <a:extLst>
              <a:ext uri="{FF2B5EF4-FFF2-40B4-BE49-F238E27FC236}">
                <a16:creationId xmlns:a16="http://schemas.microsoft.com/office/drawing/2014/main" id="{55009429-7B86-0FA7-2032-652660AA4C33}"/>
              </a:ext>
            </a:extLst>
          </p:cNvPr>
          <p:cNvSpPr txBox="1"/>
          <p:nvPr/>
        </p:nvSpPr>
        <p:spPr>
          <a:xfrm>
            <a:off x="332884" y="4189060"/>
            <a:ext cx="7886700" cy="388200"/>
          </a:xfrm>
          <a:prstGeom prst="rect">
            <a:avLst/>
          </a:prstGeom>
          <a:noFill/>
          <a:ln w="9525" cap="flat" cmpd="sng">
            <a:noFill/>
            <a:prstDash val="solid"/>
            <a:round/>
            <a:headEnd type="none" w="sm" len="sm"/>
            <a:tailEnd type="none" w="sm" len="sm"/>
          </a:ln>
        </p:spPr>
        <p:txBody>
          <a:bodyPr spcFirstLastPara="1" wrap="square" lIns="68575" tIns="34275" rIns="68575" bIns="34275" anchor="t" anchorCtr="0">
            <a:normAutofit/>
          </a:bodyPr>
          <a:lstStyle/>
          <a:p>
            <a:pPr marL="0" marR="0" lvl="0" indent="0" rtl="0">
              <a:lnSpc>
                <a:spcPct val="90000"/>
              </a:lnSpc>
              <a:spcBef>
                <a:spcPts val="0"/>
              </a:spcBef>
              <a:spcAft>
                <a:spcPts val="0"/>
              </a:spcAft>
              <a:buClr>
                <a:srgbClr val="000000"/>
              </a:buClr>
              <a:buSzPts val="2100"/>
              <a:buFont typeface="Arial"/>
              <a:buNone/>
            </a:pPr>
            <a:r>
              <a:rPr lang="es-CL" sz="1800" b="1" dirty="0">
                <a:solidFill>
                  <a:srgbClr val="25306B"/>
                </a:solidFill>
                <a:latin typeface="Gob"/>
                <a:ea typeface="Verdana"/>
                <a:sym typeface="Verdana"/>
              </a:rPr>
              <a:t>¿Cómo está mi atención ahora?</a:t>
            </a:r>
            <a:endParaRPr lang="es-419" sz="1800" b="0" i="0" u="none" strike="noStrike" cap="none" dirty="0">
              <a:solidFill>
                <a:srgbClr val="25306B"/>
              </a:solidFill>
              <a:latin typeface="Gob"/>
              <a:sym typeface="Arial"/>
            </a:endParaRPr>
          </a:p>
        </p:txBody>
      </p:sp>
      <p:pic>
        <p:nvPicPr>
          <p:cNvPr id="5" name="Imagen 4">
            <a:extLst>
              <a:ext uri="{FF2B5EF4-FFF2-40B4-BE49-F238E27FC236}">
                <a16:creationId xmlns:a16="http://schemas.microsoft.com/office/drawing/2014/main" id="{888FA3F7-8ACA-21F5-3071-F4C52B04A096}"/>
              </a:ext>
            </a:extLst>
          </p:cNvPr>
          <p:cNvPicPr>
            <a:picLocks noChangeAspect="1"/>
          </p:cNvPicPr>
          <p:nvPr/>
        </p:nvPicPr>
        <p:blipFill>
          <a:blip r:embed="rId4"/>
          <a:stretch>
            <a:fillRect/>
          </a:stretch>
        </p:blipFill>
        <p:spPr>
          <a:xfrm>
            <a:off x="6594157" y="1290805"/>
            <a:ext cx="1873043" cy="2561890"/>
          </a:xfrm>
          <a:prstGeom prst="rect">
            <a:avLst/>
          </a:prstGeom>
        </p:spPr>
      </p:pic>
    </p:spTree>
    <p:extLst>
      <p:ext uri="{BB962C8B-B14F-4D97-AF65-F5344CB8AC3E}">
        <p14:creationId xmlns:p14="http://schemas.microsoft.com/office/powerpoint/2010/main" val="1247840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8">
          <a:extLst>
            <a:ext uri="{FF2B5EF4-FFF2-40B4-BE49-F238E27FC236}">
              <a16:creationId xmlns:a16="http://schemas.microsoft.com/office/drawing/2014/main" id="{FF8FC1CD-7B8F-9807-355A-F2CA3A8954CA}"/>
            </a:ext>
          </a:extLst>
        </p:cNvPr>
        <p:cNvGrpSpPr/>
        <p:nvPr/>
      </p:nvGrpSpPr>
      <p:grpSpPr>
        <a:xfrm>
          <a:off x="0" y="0"/>
          <a:ext cx="0" cy="0"/>
          <a:chOff x="0" y="0"/>
          <a:chExt cx="0" cy="0"/>
        </a:xfrm>
      </p:grpSpPr>
      <p:pic>
        <p:nvPicPr>
          <p:cNvPr id="109" name="Google Shape;109;p26" title="Fondo PPT-1.png">
            <a:extLst>
              <a:ext uri="{FF2B5EF4-FFF2-40B4-BE49-F238E27FC236}">
                <a16:creationId xmlns:a16="http://schemas.microsoft.com/office/drawing/2014/main" id="{0FAC0D2A-FF60-68EC-9030-C0EF81894DCE}"/>
              </a:ext>
            </a:extLst>
          </p:cNvPr>
          <p:cNvPicPr preferRelativeResize="0"/>
          <p:nvPr/>
        </p:nvPicPr>
        <p:blipFill>
          <a:blip r:embed="rId3">
            <a:alphaModFix/>
          </a:blip>
          <a:stretch>
            <a:fillRect/>
          </a:stretch>
        </p:blipFill>
        <p:spPr>
          <a:xfrm>
            <a:off x="0" y="-136187"/>
            <a:ext cx="9144000" cy="5143500"/>
          </a:xfrm>
          <a:prstGeom prst="rect">
            <a:avLst/>
          </a:prstGeom>
          <a:noFill/>
          <a:ln>
            <a:noFill/>
          </a:ln>
        </p:spPr>
      </p:pic>
      <p:sp>
        <p:nvSpPr>
          <p:cNvPr id="111" name="Google Shape;111;p26">
            <a:extLst>
              <a:ext uri="{FF2B5EF4-FFF2-40B4-BE49-F238E27FC236}">
                <a16:creationId xmlns:a16="http://schemas.microsoft.com/office/drawing/2014/main" id="{41861BFE-60EE-8F98-0F9D-D7AEA4FC9B07}"/>
              </a:ext>
            </a:extLst>
          </p:cNvPr>
          <p:cNvSpPr txBox="1"/>
          <p:nvPr/>
        </p:nvSpPr>
        <p:spPr>
          <a:xfrm>
            <a:off x="332884" y="552956"/>
            <a:ext cx="7886700" cy="388200"/>
          </a:xfrm>
          <a:prstGeom prst="rect">
            <a:avLst/>
          </a:prstGeom>
          <a:noFill/>
          <a:ln w="9525" cap="flat" cmpd="sng">
            <a:noFill/>
            <a:prstDash val="solid"/>
            <a:round/>
            <a:headEnd type="none" w="sm" len="sm"/>
            <a:tailEnd type="none" w="sm" len="sm"/>
          </a:ln>
        </p:spPr>
        <p:txBody>
          <a:bodyPr spcFirstLastPara="1" wrap="square" lIns="68575" tIns="34275" rIns="68575" bIns="34275" anchor="t" anchorCtr="0">
            <a:normAutofit/>
          </a:bodyPr>
          <a:lstStyle/>
          <a:p>
            <a:pPr marL="0" marR="0" lvl="0" indent="0" rtl="0">
              <a:lnSpc>
                <a:spcPct val="90000"/>
              </a:lnSpc>
              <a:spcBef>
                <a:spcPts val="0"/>
              </a:spcBef>
              <a:spcAft>
                <a:spcPts val="0"/>
              </a:spcAft>
              <a:buClr>
                <a:srgbClr val="000000"/>
              </a:buClr>
              <a:buSzPts val="2100"/>
              <a:buFont typeface="Arial"/>
              <a:buNone/>
            </a:pPr>
            <a:r>
              <a:rPr lang="es-CL" sz="2100" b="1" dirty="0">
                <a:solidFill>
                  <a:srgbClr val="25306B"/>
                </a:solidFill>
                <a:latin typeface="Gob"/>
                <a:ea typeface="Verdana"/>
                <a:sym typeface="Verdana"/>
              </a:rPr>
              <a:t>Regular la atención es la llave de la puerta del bienestar</a:t>
            </a:r>
            <a:endParaRPr lang="es-419" sz="1100" b="0" i="0" u="none" strike="noStrike" cap="none" dirty="0">
              <a:solidFill>
                <a:srgbClr val="25306B"/>
              </a:solidFill>
              <a:latin typeface="Gob"/>
              <a:sym typeface="Arial"/>
            </a:endParaRPr>
          </a:p>
        </p:txBody>
      </p:sp>
      <p:sp>
        <p:nvSpPr>
          <p:cNvPr id="3" name="Google Shape;140;p30">
            <a:extLst>
              <a:ext uri="{FF2B5EF4-FFF2-40B4-BE49-F238E27FC236}">
                <a16:creationId xmlns:a16="http://schemas.microsoft.com/office/drawing/2014/main" id="{B7AB1FB5-CAB6-AE43-CC6A-7C3BD7B0E945}"/>
              </a:ext>
            </a:extLst>
          </p:cNvPr>
          <p:cNvSpPr txBox="1"/>
          <p:nvPr/>
        </p:nvSpPr>
        <p:spPr>
          <a:xfrm>
            <a:off x="332884" y="941155"/>
            <a:ext cx="8275539" cy="3118359"/>
          </a:xfrm>
          <a:prstGeom prst="rect">
            <a:avLst/>
          </a:prstGeom>
          <a:noFill/>
          <a:ln>
            <a:noFill/>
          </a:ln>
        </p:spPr>
        <p:txBody>
          <a:bodyPr spcFirstLastPara="1" wrap="square" lIns="68575" tIns="34275" rIns="68575" bIns="34275" anchor="t" anchorCtr="0">
            <a:noAutofit/>
          </a:bodyPr>
          <a:lstStyle/>
          <a:p>
            <a:pPr algn="just" fontAlgn="t"/>
            <a:endParaRPr lang="es-CL" i="1" dirty="0">
              <a:solidFill>
                <a:schemeClr val="accent1">
                  <a:lumMod val="50000"/>
                </a:schemeClr>
              </a:solidFill>
              <a:latin typeface="Gob"/>
            </a:endParaRPr>
          </a:p>
          <a:p>
            <a:pPr marL="360363" indent="-180975" algn="just" fontAlgn="t"/>
            <a:r>
              <a:rPr lang="es-CL" i="1" dirty="0">
                <a:solidFill>
                  <a:schemeClr val="accent1">
                    <a:lumMod val="50000"/>
                  </a:schemeClr>
                </a:solidFill>
                <a:latin typeface="Gob"/>
              </a:rPr>
              <a:t>➤ </a:t>
            </a:r>
            <a:r>
              <a:rPr lang="es-CL" dirty="0">
                <a:solidFill>
                  <a:schemeClr val="accent1">
                    <a:lumMod val="50000"/>
                  </a:schemeClr>
                </a:solidFill>
                <a:latin typeface="Gob"/>
              </a:rPr>
              <a:t>La mente, por defecto, tiende a estar distraída o perdida (modo automático). Véase el artículo “Una mente distraída es una mente infeliz” (Killingsworth y Gilbert, 2010).</a:t>
            </a:r>
          </a:p>
          <a:p>
            <a:pPr marL="360363" indent="-180975" algn="just" fontAlgn="t"/>
            <a:r>
              <a:rPr lang="es-CL" dirty="0">
                <a:solidFill>
                  <a:schemeClr val="accent1">
                    <a:lumMod val="50000"/>
                  </a:schemeClr>
                </a:solidFill>
                <a:latin typeface="Gob"/>
              </a:rPr>
              <a:t>➤ La atención es probablemente una de las palabras más utilizadas en contextos educativos. Sin embargo, surge una interrogante relevante: ¿se sabe realmente cómo ejercerla de manera efectiva?</a:t>
            </a:r>
          </a:p>
          <a:p>
            <a:pPr marL="360363" indent="-180975" algn="just" fontAlgn="t"/>
            <a:endParaRPr lang="es-CL" dirty="0">
              <a:solidFill>
                <a:schemeClr val="accent1">
                  <a:lumMod val="50000"/>
                </a:schemeClr>
              </a:solidFill>
              <a:latin typeface="Gob"/>
            </a:endParaRPr>
          </a:p>
          <a:p>
            <a:pPr marL="360363" indent="-180975" algn="just" fontAlgn="t"/>
            <a:r>
              <a:rPr lang="es-CL" dirty="0">
                <a:solidFill>
                  <a:schemeClr val="accent1">
                    <a:lumMod val="50000"/>
                  </a:schemeClr>
                </a:solidFill>
                <a:latin typeface="Gob"/>
              </a:rPr>
              <a:t>➤ Una definición útil de mindfulness:</a:t>
            </a:r>
          </a:p>
          <a:p>
            <a:pPr algn="just" fontAlgn="t"/>
            <a:endParaRPr lang="es-CL" i="1" dirty="0">
              <a:solidFill>
                <a:schemeClr val="accent1">
                  <a:lumMod val="50000"/>
                </a:schemeClr>
              </a:solidFill>
              <a:latin typeface="Gob"/>
            </a:endParaRPr>
          </a:p>
          <a:p>
            <a:pPr algn="just" fontAlgn="t"/>
            <a:r>
              <a:rPr lang="es-CL" i="1" dirty="0">
                <a:solidFill>
                  <a:schemeClr val="accent1">
                    <a:lumMod val="50000"/>
                  </a:schemeClr>
                </a:solidFill>
                <a:latin typeface="Gob"/>
              </a:rPr>
              <a:t>“[…] corresponde a una </a:t>
            </a:r>
            <a:r>
              <a:rPr lang="es-CL" b="1" i="1" dirty="0">
                <a:solidFill>
                  <a:schemeClr val="accent1">
                    <a:lumMod val="50000"/>
                  </a:schemeClr>
                </a:solidFill>
                <a:latin typeface="Gob"/>
              </a:rPr>
              <a:t>forma de ser</a:t>
            </a:r>
            <a:r>
              <a:rPr lang="es-CL" i="1" dirty="0">
                <a:solidFill>
                  <a:schemeClr val="accent1">
                    <a:lumMod val="50000"/>
                  </a:schemeClr>
                </a:solidFill>
                <a:latin typeface="Gob"/>
              </a:rPr>
              <a:t>; una manera de habitar nuestro cuerpo, nuestra mente y nuestra experiencia momento a momento, con apertura y receptividad [aceptación].”</a:t>
            </a:r>
          </a:p>
          <a:p>
            <a:pPr algn="just" fontAlgn="t"/>
            <a:endParaRPr lang="es-CL" i="1" dirty="0">
              <a:solidFill>
                <a:schemeClr val="accent1">
                  <a:lumMod val="50000"/>
                </a:schemeClr>
              </a:solidFill>
              <a:latin typeface="Gob"/>
            </a:endParaRPr>
          </a:p>
          <a:p>
            <a:pPr algn="just" fontAlgn="t"/>
            <a:r>
              <a:rPr lang="es-CL" i="1" dirty="0">
                <a:solidFill>
                  <a:schemeClr val="accent1">
                    <a:lumMod val="50000"/>
                  </a:schemeClr>
                </a:solidFill>
                <a:latin typeface="Gob"/>
              </a:rPr>
              <a:t>“[es] el </a:t>
            </a:r>
            <a:r>
              <a:rPr lang="es-CL" b="1" i="1" dirty="0">
                <a:solidFill>
                  <a:schemeClr val="accent1">
                    <a:lumMod val="50000"/>
                  </a:schemeClr>
                </a:solidFill>
                <a:latin typeface="Gob"/>
              </a:rPr>
              <a:t>darse cuenta </a:t>
            </a:r>
            <a:r>
              <a:rPr lang="es-CL" i="1" dirty="0">
                <a:solidFill>
                  <a:schemeClr val="accent1">
                    <a:lumMod val="50000"/>
                  </a:schemeClr>
                </a:solidFill>
                <a:latin typeface="Gob"/>
              </a:rPr>
              <a:t>que surge por medio de estar atento </a:t>
            </a:r>
            <a:r>
              <a:rPr lang="es-CL" b="1" i="1" dirty="0">
                <a:solidFill>
                  <a:schemeClr val="accent1">
                    <a:lumMod val="50000"/>
                  </a:schemeClr>
                </a:solidFill>
                <a:latin typeface="Gob"/>
              </a:rPr>
              <a:t>intencionalmente</a:t>
            </a:r>
            <a:r>
              <a:rPr lang="es-CL" i="1" dirty="0">
                <a:solidFill>
                  <a:schemeClr val="accent1">
                    <a:lumMod val="50000"/>
                  </a:schemeClr>
                </a:solidFill>
                <a:latin typeface="Gob"/>
              </a:rPr>
              <a:t>, de manera abierta, amable y con discernimiento.”</a:t>
            </a:r>
          </a:p>
          <a:p>
            <a:pPr algn="r" fontAlgn="t"/>
            <a:r>
              <a:rPr lang="es-CL" i="1" dirty="0">
                <a:solidFill>
                  <a:schemeClr val="accent1">
                    <a:lumMod val="50000"/>
                  </a:schemeClr>
                </a:solidFill>
                <a:latin typeface="Gob"/>
              </a:rPr>
              <a:t>Shapiro et al., 2016</a:t>
            </a:r>
            <a:endParaRPr lang="es-CL" dirty="0">
              <a:solidFill>
                <a:schemeClr val="accent1">
                  <a:lumMod val="50000"/>
                </a:schemeClr>
              </a:solidFill>
              <a:latin typeface="Gob"/>
            </a:endParaRPr>
          </a:p>
        </p:txBody>
      </p:sp>
      <p:sp>
        <p:nvSpPr>
          <p:cNvPr id="2" name="Google Shape;111;p26">
            <a:extLst>
              <a:ext uri="{FF2B5EF4-FFF2-40B4-BE49-F238E27FC236}">
                <a16:creationId xmlns:a16="http://schemas.microsoft.com/office/drawing/2014/main" id="{F93C33F9-C8B3-992B-C965-ADB531B85553}"/>
              </a:ext>
            </a:extLst>
          </p:cNvPr>
          <p:cNvSpPr txBox="1"/>
          <p:nvPr/>
        </p:nvSpPr>
        <p:spPr>
          <a:xfrm>
            <a:off x="332884" y="4189060"/>
            <a:ext cx="7886700" cy="388200"/>
          </a:xfrm>
          <a:prstGeom prst="rect">
            <a:avLst/>
          </a:prstGeom>
          <a:noFill/>
          <a:ln w="9525" cap="flat" cmpd="sng">
            <a:noFill/>
            <a:prstDash val="solid"/>
            <a:round/>
            <a:headEnd type="none" w="sm" len="sm"/>
            <a:tailEnd type="none" w="sm" len="sm"/>
          </a:ln>
        </p:spPr>
        <p:txBody>
          <a:bodyPr spcFirstLastPara="1" wrap="square" lIns="68575" tIns="34275" rIns="68575" bIns="34275" anchor="t" anchorCtr="0">
            <a:normAutofit fontScale="85000" lnSpcReduction="10000"/>
          </a:bodyPr>
          <a:lstStyle/>
          <a:p>
            <a:pPr marL="0" marR="0" lvl="0" indent="0" rtl="0">
              <a:lnSpc>
                <a:spcPct val="90000"/>
              </a:lnSpc>
              <a:spcBef>
                <a:spcPts val="0"/>
              </a:spcBef>
              <a:spcAft>
                <a:spcPts val="0"/>
              </a:spcAft>
              <a:buClr>
                <a:srgbClr val="000000"/>
              </a:buClr>
              <a:buSzPts val="2100"/>
              <a:buFont typeface="Arial"/>
              <a:buNone/>
            </a:pPr>
            <a:r>
              <a:rPr lang="es-CL" sz="1800" b="1" dirty="0">
                <a:solidFill>
                  <a:srgbClr val="25306B"/>
                </a:solidFill>
                <a:latin typeface="Gob"/>
                <a:ea typeface="Verdana"/>
                <a:sym typeface="Verdana"/>
              </a:rPr>
              <a:t>Prestar atención constituye el fundamento de un auténtico proceso de autoconocimiento.</a:t>
            </a:r>
            <a:endParaRPr lang="es-419" sz="1800" b="0" i="0" u="none" strike="noStrike" cap="none" dirty="0">
              <a:solidFill>
                <a:srgbClr val="25306B"/>
              </a:solidFill>
              <a:latin typeface="Gob"/>
              <a:sym typeface="Arial"/>
            </a:endParaRPr>
          </a:p>
        </p:txBody>
      </p:sp>
    </p:spTree>
    <p:extLst>
      <p:ext uri="{BB962C8B-B14F-4D97-AF65-F5344CB8AC3E}">
        <p14:creationId xmlns:p14="http://schemas.microsoft.com/office/powerpoint/2010/main" val="4233898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pic>
        <p:nvPicPr>
          <p:cNvPr id="124" name="Google Shape;124;p28" title="Fondo PPT-1.png"/>
          <p:cNvPicPr preferRelativeResize="0"/>
          <p:nvPr/>
        </p:nvPicPr>
        <p:blipFill>
          <a:blip r:embed="rId3">
            <a:alphaModFix/>
          </a:blip>
          <a:stretch>
            <a:fillRect/>
          </a:stretch>
        </p:blipFill>
        <p:spPr>
          <a:xfrm>
            <a:off x="0" y="0"/>
            <a:ext cx="9144000" cy="5143500"/>
          </a:xfrm>
          <a:prstGeom prst="rect">
            <a:avLst/>
          </a:prstGeom>
          <a:noFill/>
          <a:ln>
            <a:noFill/>
          </a:ln>
        </p:spPr>
      </p:pic>
      <p:graphicFrame>
        <p:nvGraphicFramePr>
          <p:cNvPr id="6" name="Tabla 5">
            <a:extLst>
              <a:ext uri="{FF2B5EF4-FFF2-40B4-BE49-F238E27FC236}">
                <a16:creationId xmlns:a16="http://schemas.microsoft.com/office/drawing/2014/main" id="{C054A727-2ABD-C0F8-C081-04E1685A3BD4}"/>
              </a:ext>
            </a:extLst>
          </p:cNvPr>
          <p:cNvGraphicFramePr>
            <a:graphicFrameLocks noGrp="1"/>
          </p:cNvGraphicFramePr>
          <p:nvPr>
            <p:extLst>
              <p:ext uri="{D42A27DB-BD31-4B8C-83A1-F6EECF244321}">
                <p14:modId xmlns:p14="http://schemas.microsoft.com/office/powerpoint/2010/main" val="3603715853"/>
              </p:ext>
            </p:extLst>
          </p:nvPr>
        </p:nvGraphicFramePr>
        <p:xfrm>
          <a:off x="330739" y="539750"/>
          <a:ext cx="8453338" cy="4239165"/>
        </p:xfrm>
        <a:graphic>
          <a:graphicData uri="http://schemas.openxmlformats.org/drawingml/2006/table">
            <a:tbl>
              <a:tblPr firstRow="1" bandRow="1">
                <a:tableStyleId>{5C22544A-7EE6-4342-B048-85BDC9FD1C3A}</a:tableStyleId>
              </a:tblPr>
              <a:tblGrid>
                <a:gridCol w="4226669">
                  <a:extLst>
                    <a:ext uri="{9D8B030D-6E8A-4147-A177-3AD203B41FA5}">
                      <a16:colId xmlns:a16="http://schemas.microsoft.com/office/drawing/2014/main" val="14980383"/>
                    </a:ext>
                  </a:extLst>
                </a:gridCol>
                <a:gridCol w="4226669">
                  <a:extLst>
                    <a:ext uri="{9D8B030D-6E8A-4147-A177-3AD203B41FA5}">
                      <a16:colId xmlns:a16="http://schemas.microsoft.com/office/drawing/2014/main" val="4024580520"/>
                    </a:ext>
                  </a:extLst>
                </a:gridCol>
              </a:tblGrid>
              <a:tr h="705390">
                <a:tc>
                  <a:txBody>
                    <a:bodyPr/>
                    <a:lstStyle/>
                    <a:p>
                      <a:pPr algn="ctr"/>
                      <a:endParaRPr lang="es-CL" sz="1800" dirty="0">
                        <a:solidFill>
                          <a:schemeClr val="accent2"/>
                        </a:solidFill>
                        <a:latin typeface="Gob"/>
                      </a:endParaRPr>
                    </a:p>
                    <a:p>
                      <a:pPr algn="ctr"/>
                      <a:r>
                        <a:rPr lang="es-CL" sz="1800" dirty="0">
                          <a:solidFill>
                            <a:schemeClr val="accent2"/>
                          </a:solidFill>
                          <a:latin typeface="Gob"/>
                        </a:rPr>
                        <a:t>VIVIR PRESENTES </a:t>
                      </a:r>
                    </a:p>
                  </a:txBody>
                  <a:tcPr>
                    <a:solidFill>
                      <a:schemeClr val="accent2">
                        <a:lumMod val="10000"/>
                        <a:lumOff val="90000"/>
                      </a:schemeClr>
                    </a:solidFill>
                  </a:tcPr>
                </a:tc>
                <a:tc>
                  <a:txBody>
                    <a:bodyPr/>
                    <a:lstStyle/>
                    <a:p>
                      <a:pPr algn="ctr"/>
                      <a:endParaRPr lang="es-CL" sz="1800" dirty="0">
                        <a:solidFill>
                          <a:schemeClr val="accent2"/>
                        </a:solidFill>
                        <a:latin typeface="Gob"/>
                      </a:endParaRPr>
                    </a:p>
                    <a:p>
                      <a:pPr algn="ctr"/>
                      <a:r>
                        <a:rPr lang="es-CL" sz="1800" dirty="0">
                          <a:solidFill>
                            <a:schemeClr val="accent2"/>
                          </a:solidFill>
                          <a:latin typeface="Gob"/>
                        </a:rPr>
                        <a:t>SOCIEDAD DEL RENDIMIENTO</a:t>
                      </a:r>
                    </a:p>
                  </a:txBody>
                  <a:tcPr>
                    <a:solidFill>
                      <a:schemeClr val="accent2">
                        <a:lumMod val="10000"/>
                        <a:lumOff val="90000"/>
                      </a:schemeClr>
                    </a:solidFill>
                  </a:tcPr>
                </a:tc>
                <a:extLst>
                  <a:ext uri="{0D108BD9-81ED-4DB2-BD59-A6C34878D82A}">
                    <a16:rowId xmlns:a16="http://schemas.microsoft.com/office/drawing/2014/main" val="2649306704"/>
                  </a:ext>
                </a:extLst>
              </a:tr>
              <a:tr h="3053946">
                <a:tc>
                  <a:txBody>
                    <a:bodyPr/>
                    <a:lstStyle/>
                    <a:p>
                      <a:pPr marL="342900" indent="-342900" algn="just" fontAlgn="t">
                        <a:lnSpc>
                          <a:spcPts val="1500"/>
                        </a:lnSpc>
                        <a:buFont typeface="+mj-lt"/>
                        <a:buAutoNum type="arabicPeriod"/>
                      </a:pPr>
                      <a:r>
                        <a:rPr lang="es-CL" sz="1600" b="0" i="0" dirty="0">
                          <a:effectLst/>
                          <a:latin typeface="Gob"/>
                        </a:rPr>
                        <a:t>Mi mente está donde está mi cuerpo. </a:t>
                      </a:r>
                    </a:p>
                    <a:p>
                      <a:pPr marL="342900" indent="-342900" algn="just" fontAlgn="t">
                        <a:lnSpc>
                          <a:spcPts val="1500"/>
                        </a:lnSpc>
                        <a:buFont typeface="+mj-lt"/>
                        <a:buAutoNum type="arabicPeriod"/>
                      </a:pPr>
                      <a:endParaRPr lang="es-CL" sz="1600" b="0" i="0" dirty="0">
                        <a:effectLst/>
                        <a:latin typeface="Gob"/>
                      </a:endParaRPr>
                    </a:p>
                    <a:p>
                      <a:pPr marL="342900" indent="-342900" algn="just" fontAlgn="t">
                        <a:lnSpc>
                          <a:spcPts val="1500"/>
                        </a:lnSpc>
                        <a:buFont typeface="+mj-lt"/>
                        <a:buAutoNum type="arabicPeriod"/>
                      </a:pPr>
                      <a:r>
                        <a:rPr lang="es-CL" sz="1600" b="0" i="0" dirty="0">
                          <a:effectLst/>
                          <a:latin typeface="Gob"/>
                        </a:rPr>
                        <a:t>Me siento enfocado/a y espacioso/a. </a:t>
                      </a:r>
                    </a:p>
                    <a:p>
                      <a:pPr marL="342900" indent="-342900" algn="just" fontAlgn="t">
                        <a:lnSpc>
                          <a:spcPts val="1500"/>
                        </a:lnSpc>
                        <a:buFont typeface="+mj-lt"/>
                        <a:buAutoNum type="arabicPeriod"/>
                      </a:pPr>
                      <a:endParaRPr lang="es-CL" sz="1600" b="0" i="0" dirty="0">
                        <a:effectLst/>
                        <a:latin typeface="Gob"/>
                      </a:endParaRPr>
                    </a:p>
                    <a:p>
                      <a:pPr marL="342900" indent="-342900" algn="just" fontAlgn="t">
                        <a:lnSpc>
                          <a:spcPts val="1500"/>
                        </a:lnSpc>
                        <a:buFont typeface="+mj-lt"/>
                        <a:buAutoNum type="arabicPeriod"/>
                      </a:pPr>
                      <a:r>
                        <a:rPr lang="es-CL" sz="1600" b="0" i="0" dirty="0">
                          <a:effectLst/>
                          <a:latin typeface="Gob"/>
                        </a:rPr>
                        <a:t>Mis acciones son más eficientes, lo que me deja más tiempo disponible.</a:t>
                      </a:r>
                    </a:p>
                    <a:p>
                      <a:pPr marL="342900" indent="-342900" algn="just" fontAlgn="t">
                        <a:lnSpc>
                          <a:spcPts val="1500"/>
                        </a:lnSpc>
                        <a:buFont typeface="+mj-lt"/>
                        <a:buAutoNum type="arabicPeriod"/>
                      </a:pPr>
                      <a:endParaRPr lang="es-CL" sz="1600" b="0" i="0" dirty="0">
                        <a:effectLst/>
                        <a:latin typeface="Gob"/>
                      </a:endParaRPr>
                    </a:p>
                    <a:p>
                      <a:pPr marL="342900" indent="-342900" algn="just" fontAlgn="t">
                        <a:lnSpc>
                          <a:spcPts val="1500"/>
                        </a:lnSpc>
                        <a:buFont typeface="+mj-lt"/>
                        <a:buAutoNum type="arabicPeriod"/>
                      </a:pPr>
                      <a:r>
                        <a:rPr lang="es-CL" sz="1600" b="0" i="0" dirty="0">
                          <a:effectLst/>
                          <a:latin typeface="Gob"/>
                        </a:rPr>
                        <a:t>Emocionalmente me tiendo a sentir en calma, con una sensación básica de bienestar. </a:t>
                      </a:r>
                    </a:p>
                    <a:p>
                      <a:pPr marL="342900" indent="-342900" algn="just" fontAlgn="t">
                        <a:lnSpc>
                          <a:spcPts val="1500"/>
                        </a:lnSpc>
                        <a:buFont typeface="+mj-lt"/>
                        <a:buAutoNum type="arabicPeriod"/>
                      </a:pPr>
                      <a:endParaRPr lang="es-CL" sz="1600" b="0" i="0" dirty="0">
                        <a:effectLst/>
                        <a:latin typeface="Gob"/>
                      </a:endParaRPr>
                    </a:p>
                    <a:p>
                      <a:pPr marL="342900" indent="-342900" algn="just" fontAlgn="t">
                        <a:lnSpc>
                          <a:spcPts val="1500"/>
                        </a:lnSpc>
                        <a:buFont typeface="+mj-lt"/>
                        <a:buAutoNum type="arabicPeriod"/>
                      </a:pPr>
                      <a:r>
                        <a:rPr lang="es-CL" sz="1600" b="0" i="0" dirty="0">
                          <a:effectLst/>
                          <a:latin typeface="Gob"/>
                        </a:rPr>
                        <a:t>Mi mente suele estar más silenciosa y mis pensamientos son más claros y precisos.</a:t>
                      </a:r>
                    </a:p>
                    <a:p>
                      <a:pPr marL="342900" indent="-342900" algn="just" fontAlgn="t">
                        <a:lnSpc>
                          <a:spcPts val="1500"/>
                        </a:lnSpc>
                        <a:buFont typeface="+mj-lt"/>
                        <a:buAutoNum type="arabicPeriod"/>
                      </a:pPr>
                      <a:endParaRPr lang="es-CL" sz="1600" b="0" i="0" dirty="0">
                        <a:effectLst/>
                        <a:latin typeface="Gob"/>
                      </a:endParaRPr>
                    </a:p>
                    <a:p>
                      <a:pPr marL="342900" indent="-342900" algn="just" fontAlgn="t">
                        <a:lnSpc>
                          <a:spcPts val="1500"/>
                        </a:lnSpc>
                        <a:buFont typeface="+mj-lt"/>
                        <a:buAutoNum type="arabicPeriod"/>
                      </a:pPr>
                      <a:r>
                        <a:rPr lang="es-CL" sz="1600" b="0" i="0" dirty="0">
                          <a:effectLst/>
                          <a:latin typeface="Gob"/>
                        </a:rPr>
                        <a:t>Tiendo a estar más abierto y disponible para los demás, desde una actitud amable y aceptadora</a:t>
                      </a:r>
                    </a:p>
                  </a:txBody>
                  <a:tcPr>
                    <a:solidFill>
                      <a:schemeClr val="accent1">
                        <a:lumMod val="20000"/>
                        <a:lumOff val="80000"/>
                      </a:schemeClr>
                    </a:solidFill>
                  </a:tcPr>
                </a:tc>
                <a:tc>
                  <a:txBody>
                    <a:bodyPr/>
                    <a:lstStyle/>
                    <a:p>
                      <a:pPr marL="342900" indent="-342900" algn="just" fontAlgn="t">
                        <a:lnSpc>
                          <a:spcPts val="1500"/>
                        </a:lnSpc>
                        <a:buFont typeface="+mj-lt"/>
                        <a:buAutoNum type="arabicPeriod"/>
                      </a:pPr>
                      <a:r>
                        <a:rPr lang="es-CL" sz="1600" b="0" i="0" dirty="0">
                          <a:effectLst/>
                          <a:latin typeface="Gob"/>
                        </a:rPr>
                        <a:t>Mi mente y mi cuerpo habitan vidas paralelas. </a:t>
                      </a:r>
                    </a:p>
                    <a:p>
                      <a:pPr marL="342900" indent="-342900" algn="just" fontAlgn="t">
                        <a:lnSpc>
                          <a:spcPts val="1500"/>
                        </a:lnSpc>
                        <a:buFont typeface="+mj-lt"/>
                        <a:buAutoNum type="arabicPeriod"/>
                      </a:pPr>
                      <a:endParaRPr lang="es-CL" sz="1600" b="0" i="0" dirty="0">
                        <a:effectLst/>
                        <a:latin typeface="Gob"/>
                      </a:endParaRPr>
                    </a:p>
                    <a:p>
                      <a:pPr marL="342900" indent="-342900" algn="just" fontAlgn="t">
                        <a:lnSpc>
                          <a:spcPts val="1500"/>
                        </a:lnSpc>
                        <a:buFont typeface="+mj-lt"/>
                        <a:buAutoNum type="arabicPeriod"/>
                      </a:pPr>
                      <a:r>
                        <a:rPr lang="es-CL" sz="1600" b="0" i="0" dirty="0">
                          <a:effectLst/>
                          <a:latin typeface="Gob"/>
                        </a:rPr>
                        <a:t>Me siento disperso/a y sobrepasado/a. Tiendo a procrastinar y a estar la mayor parte del tiempo en modo trabajo.</a:t>
                      </a:r>
                    </a:p>
                    <a:p>
                      <a:pPr marL="342900" indent="-342900" algn="just" fontAlgn="t">
                        <a:lnSpc>
                          <a:spcPts val="1500"/>
                        </a:lnSpc>
                        <a:buFont typeface="+mj-lt"/>
                        <a:buAutoNum type="arabicPeriod"/>
                      </a:pPr>
                      <a:endParaRPr lang="es-CL" sz="1600" b="0" i="0" dirty="0">
                        <a:effectLst/>
                        <a:latin typeface="Gob"/>
                      </a:endParaRPr>
                    </a:p>
                    <a:p>
                      <a:pPr marL="342900" indent="-342900" algn="just" fontAlgn="t">
                        <a:lnSpc>
                          <a:spcPts val="1500"/>
                        </a:lnSpc>
                        <a:buFont typeface="+mj-lt"/>
                        <a:buAutoNum type="arabicPeriod"/>
                      </a:pPr>
                      <a:r>
                        <a:rPr lang="es-CL" sz="1600" b="0" i="0" dirty="0">
                          <a:effectLst/>
                          <a:latin typeface="Gob"/>
                        </a:rPr>
                        <a:t>Emocionalmente me tiendo a sentir estresado/a, con una sensación básica de ansiedad. </a:t>
                      </a:r>
                    </a:p>
                    <a:p>
                      <a:pPr marL="342900" indent="-342900" algn="just" fontAlgn="t">
                        <a:lnSpc>
                          <a:spcPts val="1500"/>
                        </a:lnSpc>
                        <a:buFont typeface="+mj-lt"/>
                        <a:buAutoNum type="arabicPeriod"/>
                      </a:pPr>
                      <a:endParaRPr lang="es-CL" sz="1600" b="0" i="0" dirty="0">
                        <a:effectLst/>
                        <a:latin typeface="Gob"/>
                      </a:endParaRPr>
                    </a:p>
                    <a:p>
                      <a:pPr marL="342900" indent="-342900" algn="just" fontAlgn="t">
                        <a:lnSpc>
                          <a:spcPts val="1500"/>
                        </a:lnSpc>
                        <a:buFont typeface="+mj-lt"/>
                        <a:buAutoNum type="arabicPeriod"/>
                      </a:pPr>
                      <a:r>
                        <a:rPr lang="es-CL" sz="1600" b="0" i="0" dirty="0">
                          <a:effectLst/>
                          <a:latin typeface="Gob"/>
                        </a:rPr>
                        <a:t>Mi mente suele estar más ruidosa y mis pensamientos son como un coro caótico de múltiples voces.</a:t>
                      </a:r>
                    </a:p>
                    <a:p>
                      <a:pPr marL="342900" indent="-342900" algn="just" fontAlgn="t">
                        <a:lnSpc>
                          <a:spcPts val="1500"/>
                        </a:lnSpc>
                        <a:buFont typeface="+mj-lt"/>
                        <a:buAutoNum type="arabicPeriod"/>
                      </a:pPr>
                      <a:endParaRPr lang="es-CL" sz="1600" b="0" i="0" dirty="0">
                        <a:effectLst/>
                        <a:latin typeface="Gob"/>
                      </a:endParaRPr>
                    </a:p>
                    <a:p>
                      <a:pPr marL="342900" indent="-342900" algn="just" fontAlgn="t">
                        <a:lnSpc>
                          <a:spcPts val="1500"/>
                        </a:lnSpc>
                        <a:buFont typeface="+mj-lt"/>
                        <a:buAutoNum type="arabicPeriod"/>
                      </a:pPr>
                      <a:r>
                        <a:rPr lang="es-CL" sz="1600" b="0" i="0" dirty="0">
                          <a:effectLst/>
                          <a:latin typeface="Gob"/>
                        </a:rPr>
                        <a:t>Tiendo a estar más desconectado de los demás, desde una actitud descuidada e impaciente.</a:t>
                      </a:r>
                    </a:p>
                  </a:txBody>
                  <a:tcPr>
                    <a:solidFill>
                      <a:schemeClr val="accent1">
                        <a:lumMod val="20000"/>
                        <a:lumOff val="80000"/>
                      </a:schemeClr>
                    </a:solidFill>
                  </a:tcPr>
                </a:tc>
                <a:extLst>
                  <a:ext uri="{0D108BD9-81ED-4DB2-BD59-A6C34878D82A}">
                    <a16:rowId xmlns:a16="http://schemas.microsoft.com/office/drawing/2014/main" val="3141378835"/>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pic>
        <p:nvPicPr>
          <p:cNvPr id="132" name="Google Shape;132;p29" title="Fondo PPT-1.png"/>
          <p:cNvPicPr preferRelativeResize="0"/>
          <p:nvPr/>
        </p:nvPicPr>
        <p:blipFill>
          <a:blip r:embed="rId3">
            <a:alphaModFix/>
          </a:blip>
          <a:stretch>
            <a:fillRect/>
          </a:stretch>
        </p:blipFill>
        <p:spPr>
          <a:xfrm>
            <a:off x="0" y="0"/>
            <a:ext cx="9144000" cy="5143500"/>
          </a:xfrm>
          <a:prstGeom prst="rect">
            <a:avLst/>
          </a:prstGeom>
          <a:noFill/>
          <a:ln>
            <a:noFill/>
          </a:ln>
        </p:spPr>
      </p:pic>
      <p:sp>
        <p:nvSpPr>
          <p:cNvPr id="133" name="Google Shape;133;p29"/>
          <p:cNvSpPr txBox="1"/>
          <p:nvPr/>
        </p:nvSpPr>
        <p:spPr>
          <a:xfrm>
            <a:off x="507406" y="569303"/>
            <a:ext cx="7886700" cy="758285"/>
          </a:xfrm>
          <a:prstGeom prst="rect">
            <a:avLst/>
          </a:prstGeom>
          <a:noFill/>
          <a:ln>
            <a:noFill/>
          </a:ln>
        </p:spPr>
        <p:txBody>
          <a:bodyPr spcFirstLastPara="1" wrap="square" lIns="68575" tIns="34275" rIns="68575" bIns="34275" anchor="t" anchorCtr="0">
            <a:noAutofit/>
          </a:bodyPr>
          <a:lstStyle/>
          <a:p>
            <a:pPr algn="just" fontAlgn="t"/>
            <a:r>
              <a:rPr lang="es-CL" sz="2000" b="1" dirty="0">
                <a:solidFill>
                  <a:srgbClr val="25306B"/>
                </a:solidFill>
                <a:latin typeface="Gob"/>
                <a:ea typeface="Verdana"/>
              </a:rPr>
              <a:t>¿Cómo cultivamos una mente distraída? </a:t>
            </a:r>
          </a:p>
        </p:txBody>
      </p:sp>
      <p:sp>
        <p:nvSpPr>
          <p:cNvPr id="134" name="Google Shape;134;p29"/>
          <p:cNvSpPr txBox="1"/>
          <p:nvPr/>
        </p:nvSpPr>
        <p:spPr>
          <a:xfrm>
            <a:off x="628638" y="1556426"/>
            <a:ext cx="4901700" cy="2086618"/>
          </a:xfrm>
          <a:prstGeom prst="rect">
            <a:avLst/>
          </a:prstGeom>
          <a:noFill/>
          <a:ln>
            <a:noFill/>
          </a:ln>
        </p:spPr>
        <p:txBody>
          <a:bodyPr spcFirstLastPara="1" wrap="square" lIns="68575" tIns="34275" rIns="68575" bIns="34275" anchor="t" anchorCtr="0">
            <a:normAutofit/>
          </a:bodyPr>
          <a:lstStyle/>
          <a:p>
            <a:pPr marL="254000" marR="0" lvl="0" indent="-165100" algn="l" rtl="0">
              <a:lnSpc>
                <a:spcPct val="90000"/>
              </a:lnSpc>
              <a:spcBef>
                <a:spcPts val="800"/>
              </a:spcBef>
              <a:spcAft>
                <a:spcPts val="0"/>
              </a:spcAft>
              <a:buClr>
                <a:srgbClr val="000000"/>
              </a:buClr>
              <a:buSzPts val="1400"/>
              <a:buFont typeface="Arial"/>
              <a:buNone/>
            </a:pPr>
            <a:endParaRPr sz="1400" b="0" i="0" u="none" strike="noStrike" cap="none" dirty="0">
              <a:solidFill>
                <a:srgbClr val="2E3192"/>
              </a:solidFill>
              <a:latin typeface="Verdana"/>
              <a:ea typeface="Verdana"/>
              <a:cs typeface="Verdana"/>
              <a:sym typeface="Verdana"/>
            </a:endParaRPr>
          </a:p>
        </p:txBody>
      </p:sp>
      <p:pic>
        <p:nvPicPr>
          <p:cNvPr id="4" name="Imagen 3">
            <a:extLst>
              <a:ext uri="{FF2B5EF4-FFF2-40B4-BE49-F238E27FC236}">
                <a16:creationId xmlns:a16="http://schemas.microsoft.com/office/drawing/2014/main" id="{2E24BAB2-46EB-1929-5DB9-E09DC7A74DA3}"/>
              </a:ext>
            </a:extLst>
          </p:cNvPr>
          <p:cNvPicPr>
            <a:picLocks noChangeAspect="1"/>
          </p:cNvPicPr>
          <p:nvPr/>
        </p:nvPicPr>
        <p:blipFill>
          <a:blip r:embed="rId4"/>
          <a:srcRect l="1495"/>
          <a:stretch>
            <a:fillRect/>
          </a:stretch>
        </p:blipFill>
        <p:spPr>
          <a:xfrm>
            <a:off x="1084083" y="1178693"/>
            <a:ext cx="3859200" cy="2637220"/>
          </a:xfrm>
          <a:prstGeom prst="rect">
            <a:avLst/>
          </a:prstGeom>
        </p:spPr>
      </p:pic>
      <p:sp>
        <p:nvSpPr>
          <p:cNvPr id="5" name="Google Shape;111;p26">
            <a:extLst>
              <a:ext uri="{FF2B5EF4-FFF2-40B4-BE49-F238E27FC236}">
                <a16:creationId xmlns:a16="http://schemas.microsoft.com/office/drawing/2014/main" id="{2ED73E63-1964-EC84-35EC-26BFA030B5A7}"/>
              </a:ext>
            </a:extLst>
          </p:cNvPr>
          <p:cNvSpPr txBox="1"/>
          <p:nvPr/>
        </p:nvSpPr>
        <p:spPr>
          <a:xfrm>
            <a:off x="628638" y="4199172"/>
            <a:ext cx="7886700" cy="388200"/>
          </a:xfrm>
          <a:prstGeom prst="rect">
            <a:avLst/>
          </a:prstGeom>
          <a:noFill/>
          <a:ln w="9525" cap="flat" cmpd="sng">
            <a:noFill/>
            <a:prstDash val="solid"/>
            <a:round/>
            <a:headEnd type="none" w="sm" len="sm"/>
            <a:tailEnd type="none" w="sm" len="sm"/>
          </a:ln>
        </p:spPr>
        <p:txBody>
          <a:bodyPr spcFirstLastPara="1" wrap="square" lIns="68575" tIns="34275" rIns="68575" bIns="34275" anchor="t" anchorCtr="0">
            <a:normAutofit/>
          </a:bodyPr>
          <a:lstStyle/>
          <a:p>
            <a:pPr marL="0" marR="0" lvl="0" indent="0" algn="r" rtl="0">
              <a:lnSpc>
                <a:spcPct val="90000"/>
              </a:lnSpc>
              <a:spcBef>
                <a:spcPts val="0"/>
              </a:spcBef>
              <a:spcAft>
                <a:spcPts val="0"/>
              </a:spcAft>
              <a:buClr>
                <a:srgbClr val="000000"/>
              </a:buClr>
              <a:buSzPts val="2100"/>
              <a:buFont typeface="Arial"/>
              <a:buNone/>
            </a:pPr>
            <a:r>
              <a:rPr lang="es-CL" sz="1800" b="1" i="0" u="none" strike="noStrike" cap="none" dirty="0">
                <a:solidFill>
                  <a:srgbClr val="25306B"/>
                </a:solidFill>
                <a:latin typeface="Gob"/>
                <a:ea typeface="Verdana"/>
                <a:sym typeface="Verdana"/>
              </a:rPr>
              <a:t>Sólo se fortalece lo que entrenamos</a:t>
            </a:r>
            <a:endParaRPr lang="es-419" sz="1800" b="0" i="0" u="none" strike="noStrike" cap="none" dirty="0">
              <a:solidFill>
                <a:srgbClr val="25306B"/>
              </a:solidFill>
              <a:latin typeface="Gob"/>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pic>
        <p:nvPicPr>
          <p:cNvPr id="156" name="Google Shape;156;p32" title="Cierre PPT-1.png"/>
          <p:cNvPicPr preferRelativeResize="0"/>
          <p:nvPr/>
        </p:nvPicPr>
        <p:blipFill rotWithShape="1">
          <a:blip r:embed="rId3">
            <a:alphaModFix/>
          </a:blip>
          <a:srcRect/>
          <a:stretch/>
        </p:blipFill>
        <p:spPr>
          <a:xfrm>
            <a:off x="0" y="-4754"/>
            <a:ext cx="9144000" cy="5148254"/>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1259</TotalTime>
  <Words>626</Words>
  <Application>Microsoft Office PowerPoint</Application>
  <PresentationFormat>Presentación en pantalla (16:9)</PresentationFormat>
  <Paragraphs>53</Paragraphs>
  <Slides>7</Slides>
  <Notes>7</Notes>
  <HiddenSlides>0</HiddenSlides>
  <MMClips>0</MMClips>
  <ScaleCrop>false</ScaleCrop>
  <HeadingPairs>
    <vt:vector size="6" baseType="variant">
      <vt:variant>
        <vt:lpstr>Fuentes usadas</vt:lpstr>
      </vt:variant>
      <vt:variant>
        <vt:i4>3</vt:i4>
      </vt:variant>
      <vt:variant>
        <vt:lpstr>Tema</vt:lpstr>
      </vt:variant>
      <vt:variant>
        <vt:i4>2</vt:i4>
      </vt:variant>
      <vt:variant>
        <vt:lpstr>Títulos de diapositiva</vt:lpstr>
      </vt:variant>
      <vt:variant>
        <vt:i4>7</vt:i4>
      </vt:variant>
    </vt:vector>
  </HeadingPairs>
  <TitlesOfParts>
    <vt:vector size="12" baseType="lpstr">
      <vt:lpstr>Arial</vt:lpstr>
      <vt:lpstr>Gob</vt:lpstr>
      <vt:lpstr>Verdana</vt:lpstr>
      <vt:lpstr>Simple Light</vt:lpstr>
      <vt:lpstr>Simple Light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Carolina Soledad  Huenchullan Arrue</dc:creator>
  <cp:lastModifiedBy>Carolina Soledad  Huenchullan Arrue</cp:lastModifiedBy>
  <cp:revision>4</cp:revision>
  <dcterms:modified xsi:type="dcterms:W3CDTF">2026-06-03T20:25:22Z</dcterms:modified>
</cp:coreProperties>
</file>